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9"/>
  </p:notesMasterIdLst>
  <p:sldIdLst>
    <p:sldId id="256" r:id="rId2"/>
    <p:sldId id="269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71" r:id="rId11"/>
    <p:sldId id="272" r:id="rId12"/>
    <p:sldId id="273" r:id="rId13"/>
    <p:sldId id="274" r:id="rId14"/>
    <p:sldId id="270" r:id="rId15"/>
    <p:sldId id="267" r:id="rId16"/>
    <p:sldId id="268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4T21:34:54.810" idx="1">
    <p:pos x="783" y="2051"/>
    <p:text>Koji naziv ima varijabla koja čuva?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B29A1-8010-4CC4-B14A-090DBF5D2ADC}" type="datetimeFigureOut">
              <a:rPr lang="hr-HR" smtClean="0"/>
              <a:t>30.6.2021.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989B3-7CB1-4EE4-851E-791E03C868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501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7406-346F-4799-A472-1C24B92F75FC}" type="datetime1">
              <a:rPr lang="hr-HR" smtClean="0"/>
              <a:t>30.6.2021.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27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1DC9-C3FB-4D57-A4C4-4812CB632D18}" type="datetime1">
              <a:rPr lang="hr-HR" smtClean="0"/>
              <a:t>30.6.2021.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955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F6AC-57E9-4AA0-9718-B594CC9C9BE2}" type="datetime1">
              <a:rPr lang="hr-HR" smtClean="0"/>
              <a:t>30.6.2021.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164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1898-AE9A-4395-93F5-2E8D4D5E4464}" type="datetime1">
              <a:rPr lang="hr-HR" smtClean="0"/>
              <a:t>30.6.2021.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522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087C-0957-4460-8E7C-46D2A045FFB9}" type="datetime1">
              <a:rPr lang="hr-HR" smtClean="0"/>
              <a:t>30.6.2021.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69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F8B1-4802-4DE9-AE63-6901689BD0FD}" type="datetime1">
              <a:rPr lang="hr-HR" smtClean="0"/>
              <a:t>30.6.2021.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852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26D1-0A59-466D-AA77-D96EF93D88E4}" type="datetime1">
              <a:rPr lang="hr-HR" smtClean="0"/>
              <a:t>30.6.2021.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911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9BBE-7151-4959-8F87-5E1FE1948A91}" type="datetime1">
              <a:rPr lang="hr-HR" smtClean="0"/>
              <a:t>30.6.2021.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838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C4AA-4549-4166-BBE4-AAC5CB63636C}" type="datetime1">
              <a:rPr lang="hr-HR" smtClean="0"/>
              <a:t>30.6.2021.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329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BB899F4-5751-4144-A40D-C06265D65F13}" type="datetime1">
              <a:rPr lang="hr-HR" smtClean="0"/>
              <a:t>30.6.2021.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609D25-1C14-4317-924C-F2B66B4937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052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ECAD-7B39-4448-A203-8CF3ED21E1C5}" type="datetime1">
              <a:rPr lang="hr-HR" smtClean="0"/>
              <a:t>30.6.2021.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004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E58979-403B-41BB-B0FC-956B7C32D2A4}" type="datetime1">
              <a:rPr lang="hr-HR" smtClean="0"/>
              <a:t>30.6.2021.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7609D25-1C14-4317-924C-F2B66B49374B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18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089DE1-A683-400D-B4C9-49D9E57B8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082" y="1185080"/>
            <a:ext cx="1005840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VARIJABLE I PRIDRUŽIVANJE VRIJEDNOSTI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166DD5D-0BB1-4DC5-AEF7-9EB8A4E5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113" y="4325112"/>
            <a:ext cx="10368338" cy="1273508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  <a:p>
            <a:pPr algn="r"/>
            <a:r>
              <a:rPr lang="hr-HR" sz="6400" b="1" dirty="0">
                <a:solidFill>
                  <a:schemeClr val="accent2">
                    <a:lumMod val="75000"/>
                  </a:schemeClr>
                </a:solidFill>
              </a:rPr>
              <a:t>PROGRAMIRANJE U PYTHONU</a:t>
            </a:r>
          </a:p>
          <a:p>
            <a:pPr algn="r"/>
            <a:r>
              <a:rPr lang="hr-HR" sz="6400" dirty="0">
                <a:solidFill>
                  <a:schemeClr val="accent2">
                    <a:lumMod val="75000"/>
                  </a:schemeClr>
                </a:solidFill>
              </a:rPr>
              <a:t>(udžbenik str. 52-54)</a:t>
            </a:r>
          </a:p>
          <a:p>
            <a:pPr algn="r"/>
            <a:r>
              <a:rPr lang="hr-HR" sz="6400" dirty="0">
                <a:solidFill>
                  <a:schemeClr val="accent2">
                    <a:lumMod val="75000"/>
                  </a:schemeClr>
                </a:solidFill>
              </a:rPr>
              <a:t>Nastava informatike, 5.a razred, 9.3.2021.</a:t>
            </a:r>
          </a:p>
          <a:p>
            <a:pPr algn="r"/>
            <a:r>
              <a:rPr lang="hr-HR" sz="6400" dirty="0">
                <a:solidFill>
                  <a:schemeClr val="accent2">
                    <a:lumMod val="75000"/>
                  </a:schemeClr>
                </a:solidFill>
              </a:rPr>
              <a:t>Pripremila: Nataša Boj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C6B67B5-B5F1-4C0C-A2BE-D38657EF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397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15B4DE-A72B-463F-8AA6-5E95A2CD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Programski primjer 1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59547C-24A8-4661-9EB6-B219E7D51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Napisati program u kojem ćemo varijabli a pridružiti vrijednost 10, varijabli b vrijednost 20 i varijabli c vrijednost 15</a:t>
            </a:r>
          </a:p>
          <a:p>
            <a:r>
              <a:rPr lang="hr-HR" dirty="0"/>
              <a:t>Vrijednosti tih varijabli su zapravo duljine stranica trokuta</a:t>
            </a:r>
          </a:p>
          <a:p>
            <a:r>
              <a:rPr lang="hr-HR" dirty="0"/>
              <a:t>Računalu treba napisati program kojim će izračunati opseg raznostraničnog trokuta, na osnovu zadanih vrijednosti varijabli</a:t>
            </a:r>
          </a:p>
          <a:p>
            <a:r>
              <a:rPr lang="hr-HR" dirty="0"/>
              <a:t>Program nazovi </a:t>
            </a:r>
            <a:r>
              <a:rPr lang="hr-HR" dirty="0" err="1"/>
              <a:t>opseg_t</a:t>
            </a:r>
            <a:r>
              <a:rPr lang="hr-HR" dirty="0"/>
              <a:t> (opseg_t.py), pospremi ga u mapu PROGRAMIRANJE 5A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DD306C2-DD27-4407-B97C-A7354524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755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D7F882-DEE0-4E2F-A30A-AB4ECD60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Rješenje primjera 1 -  (opseg_t.py)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907F977C-7564-489E-89DF-ADD68BC38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3" y="1931032"/>
            <a:ext cx="5939161" cy="2099808"/>
          </a:xfr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1ACFB98-784F-4C37-BCBD-80CA8C46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11</a:t>
            </a:fld>
            <a:endParaRPr lang="hr-HR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DFD33B0-6D3F-4079-B19F-7DB4DF954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87" y="1931032"/>
            <a:ext cx="3181794" cy="397247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520C0CDA-977C-4CB8-8D62-ADBCC56F8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3" y="3917271"/>
            <a:ext cx="3462896" cy="237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38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7CCA0F-F02B-48FB-8A5E-2B3FF074C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za učenike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51B2DF-C15C-4C3F-8E11-E5DC99A6B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Napisati program u kojem ćemo varijabli a pridružiti vrijednost 4, varijabli b vrijednost 8. Vrijednosti tih varijabli su zapravo duljine stranica pravokutnika</a:t>
            </a:r>
          </a:p>
          <a:p>
            <a:r>
              <a:rPr lang="hr-HR" dirty="0"/>
              <a:t>Računalu treba napisati program kojim će izračunati opseg pravokutnika, na osnovu zadanih vrijednosti varijabli</a:t>
            </a:r>
          </a:p>
          <a:p>
            <a:r>
              <a:rPr lang="hr-HR" dirty="0"/>
              <a:t>Program nazovi </a:t>
            </a:r>
            <a:r>
              <a:rPr lang="hr-HR" dirty="0" err="1"/>
              <a:t>opseg_p</a:t>
            </a:r>
            <a:r>
              <a:rPr lang="hr-HR" dirty="0"/>
              <a:t> (opseg_p.py), pospremi ga u mapu PROGRAMIRANJE 5A</a:t>
            </a:r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A382632-B908-4EDD-8126-F3EBE643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7644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69C35F-487B-4F54-9996-21C85E5C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Rješenje zadatka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37073B30-4132-4E24-BE2B-15862E170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31" y="1857048"/>
            <a:ext cx="4154749" cy="3143903"/>
          </a:xfr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6635210-4EB4-4819-93FA-BEED7FAF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13</a:t>
            </a:fld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894D410-8E9C-4E60-8E81-55435A60C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23" y="1857048"/>
            <a:ext cx="5387807" cy="182895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9CFFFF0-9046-4E16-8C29-1D670569B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23" y="3700428"/>
            <a:ext cx="3664529" cy="2601046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0D860F7C-266E-410E-AF6B-18760C56A8ED}"/>
              </a:ext>
            </a:extLst>
          </p:cNvPr>
          <p:cNvSpPr txBox="1"/>
          <p:nvPr/>
        </p:nvSpPr>
        <p:spPr>
          <a:xfrm>
            <a:off x="8540318" y="5468645"/>
            <a:ext cx="339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Površina pravokutnika?</a:t>
            </a:r>
          </a:p>
        </p:txBody>
      </p:sp>
    </p:spTree>
    <p:extLst>
      <p:ext uri="{BB962C8B-B14F-4D97-AF65-F5344CB8AC3E}">
        <p14:creationId xmlns:p14="http://schemas.microsoft.com/office/powerpoint/2010/main" val="4213566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4E3BE7-95AF-4D90-8B96-944D794F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SAŽETAK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1E28CC-9B9A-4FCA-AF1F-8F268F79F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115" y="2086891"/>
            <a:ext cx="10248368" cy="4225131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4500" dirty="0"/>
              <a:t>Varijabla je lokacija u memoriji koja ima svoj naziv te kojoj se može pridružiti neka vrijednost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4500" dirty="0"/>
              <a:t>Varijabla je određena svojim nazivom i vrijednošću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4500" dirty="0"/>
              <a:t>Npr. ime=„Maja”       x=3            opseg=35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4500" dirty="0"/>
              <a:t>Postoje pravila za imenovanje varijabli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4500" dirty="0" err="1"/>
              <a:t>Python</a:t>
            </a:r>
            <a:r>
              <a:rPr lang="hr-HR" sz="4500" dirty="0"/>
              <a:t> razlikuje malo i veliko slovo u nazivu varijable (npr. a i A) – to su različite varijable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4500" dirty="0" err="1"/>
              <a:t>Python</a:t>
            </a:r>
            <a:r>
              <a:rPr lang="hr-HR" sz="4500" dirty="0"/>
              <a:t> zna koju vrijednost ima varijabla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4500" dirty="0"/>
              <a:t>Varijable sa brojčanim vrijednostima se mogu koristiti u matematičkim izračunima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4500" dirty="0"/>
              <a:t>Varijable sa znakovnim vrijednostima se mogu + i *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r>
              <a:rPr lang="hr-HR" dirty="0"/>
              <a:t> 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8D08684-F4B6-4272-A075-DAF31134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2358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4895B8-DF67-4BEB-864C-F6728173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Provjerimo što ste zapamtili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254CF18-174E-4251-9022-81A8AF272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TABLICA SAMOVREDNOVANJA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668B4D4-48B3-4F2A-A12C-DAF61C0D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36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7ADF5865-C3EE-4DFD-A125-6FAE1BA2E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611724"/>
              </p:ext>
            </p:extLst>
          </p:nvPr>
        </p:nvGraphicFramePr>
        <p:xfrm>
          <a:off x="870012" y="292964"/>
          <a:ext cx="10466774" cy="5939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1556">
                  <a:extLst>
                    <a:ext uri="{9D8B030D-6E8A-4147-A177-3AD203B41FA5}">
                      <a16:colId xmlns:a16="http://schemas.microsoft.com/office/drawing/2014/main" val="962886833"/>
                    </a:ext>
                  </a:extLst>
                </a:gridCol>
                <a:gridCol w="1606334">
                  <a:extLst>
                    <a:ext uri="{9D8B030D-6E8A-4147-A177-3AD203B41FA5}">
                      <a16:colId xmlns:a16="http://schemas.microsoft.com/office/drawing/2014/main" val="1646551770"/>
                    </a:ext>
                  </a:extLst>
                </a:gridCol>
                <a:gridCol w="2160429">
                  <a:extLst>
                    <a:ext uri="{9D8B030D-6E8A-4147-A177-3AD203B41FA5}">
                      <a16:colId xmlns:a16="http://schemas.microsoft.com/office/drawing/2014/main" val="4250258779"/>
                    </a:ext>
                  </a:extLst>
                </a:gridCol>
                <a:gridCol w="2458455">
                  <a:extLst>
                    <a:ext uri="{9D8B030D-6E8A-4147-A177-3AD203B41FA5}">
                      <a16:colId xmlns:a16="http://schemas.microsoft.com/office/drawing/2014/main" val="66135629"/>
                    </a:ext>
                  </a:extLst>
                </a:gridCol>
              </a:tblGrid>
              <a:tr h="763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Tvrdnja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DA </a:t>
                      </a:r>
                      <a:r>
                        <a:rPr lang="hr-HR" sz="1800" dirty="0">
                          <a:effectLst/>
                          <a:sym typeface="Segoe UI Emoji" panose="020B0502040204020203" pitchFamily="34" charset="0"/>
                        </a:rPr>
                        <a:t>😊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NISAM SIGURAN/SIGURNA             </a:t>
                      </a:r>
                      <a:r>
                        <a:rPr lang="hr-HR" sz="1800" dirty="0"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NE  </a:t>
                      </a:r>
                      <a:r>
                        <a:rPr lang="hr-HR" sz="1800" dirty="0">
                          <a:effectLst/>
                          <a:sym typeface="Segoe UI Emoji" panose="020B0502040204020203" pitchFamily="34" charset="0"/>
                        </a:rPr>
                        <a:t>☹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50868"/>
                  </a:ext>
                </a:extLst>
              </a:tr>
              <a:tr h="720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Varijabla je mjesto u memoriji koje ima svoj naziv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2372229"/>
                  </a:ext>
                </a:extLst>
              </a:tr>
              <a:tr h="351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Varijabla ima vrijednost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2494778"/>
                  </a:ext>
                </a:extLst>
              </a:tr>
              <a:tr h="720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Znam kojim znakom se varijabli pridružuje vrijednost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9425165"/>
                  </a:ext>
                </a:extLst>
              </a:tr>
              <a:tr h="484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Znam pravila za imenovanje varijabli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031542"/>
                  </a:ext>
                </a:extLst>
              </a:tr>
              <a:tr h="426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Payton</a:t>
                      </a: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zna koja je vrijednost varijable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7549859"/>
                  </a:ext>
                </a:extLst>
              </a:tr>
              <a:tr h="406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Varijable mogu sadržavati brojčane i znakovne vrijednosti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6522164"/>
                  </a:ext>
                </a:extLst>
              </a:tr>
              <a:tr h="720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Znakovne vrijednosti se mogu zbrajati, množiti i dijeliti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2073187"/>
                  </a:ext>
                </a:extLst>
              </a:tr>
              <a:tr h="720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Brojčane vrijednosti varijabli se mogu koristiti u matematičkim izrazima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817470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D53CE3B-B7F1-41F2-B71E-B77B387D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6664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AE47665F-4480-4285-A842-760E825C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Domaća zadaća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37C2A8B-C409-4242-B0CB-BCBD26B53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Zadatak:</a:t>
            </a:r>
          </a:p>
          <a:p>
            <a:r>
              <a:rPr lang="hr-HR" dirty="0"/>
              <a:t>Napisati program u kojem ćemo varijabli a pridružiti vrijednost 7, Vrijednost te varijable se odnosi na duljine stranice kvadrata</a:t>
            </a:r>
          </a:p>
          <a:p>
            <a:r>
              <a:rPr lang="hr-HR" dirty="0"/>
              <a:t>Računalu treba napisati program kojim će izračunati opseg i površinu kvadrata na osnovu zadane vrijednosti varijable a</a:t>
            </a:r>
          </a:p>
          <a:p>
            <a:r>
              <a:rPr lang="hr-HR" dirty="0"/>
              <a:t>Program nazovi </a:t>
            </a:r>
            <a:r>
              <a:rPr lang="hr-HR" dirty="0" err="1"/>
              <a:t>opseg_k</a:t>
            </a:r>
            <a:r>
              <a:rPr lang="hr-HR" dirty="0"/>
              <a:t> (opseg_k.py)</a:t>
            </a:r>
          </a:p>
          <a:p>
            <a:r>
              <a:rPr lang="hr-HR" dirty="0"/>
              <a:t>Rješenje prepiši u bilježnicu</a:t>
            </a:r>
          </a:p>
          <a:p>
            <a:endParaRPr lang="hr-HR" dirty="0"/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28F31610-E4EB-4260-8304-82FE15FE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17</a:t>
            </a:fld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1974465-4831-4ADB-90E1-DE406088B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40" y="3512004"/>
            <a:ext cx="3783443" cy="26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EE413141-4089-410C-9CA0-6DD8533D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2</a:t>
            </a:fld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FEBD175-EB4C-4430-B975-0FE22373A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68" y="128725"/>
            <a:ext cx="6454699" cy="211092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911A54F-5892-411F-864C-83A335871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71" y="3191973"/>
            <a:ext cx="6416596" cy="2872989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19B983B5-A87F-433B-8896-9A5A71B933DB}"/>
              </a:ext>
            </a:extLst>
          </p:cNvPr>
          <p:cNvSpPr/>
          <p:nvPr/>
        </p:nvSpPr>
        <p:spPr>
          <a:xfrm>
            <a:off x="314700" y="2423423"/>
            <a:ext cx="113079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Pri svakom novom pokretanju programa, uvijek dođu isti rezultati </a:t>
            </a:r>
          </a:p>
        </p:txBody>
      </p:sp>
    </p:spTree>
    <p:extLst>
      <p:ext uri="{BB962C8B-B14F-4D97-AF65-F5344CB8AC3E}">
        <p14:creationId xmlns:p14="http://schemas.microsoft.com/office/powerpoint/2010/main" val="373439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E5F389F0-F8DF-4E65-A308-B529DED472C0}"/>
              </a:ext>
            </a:extLst>
          </p:cNvPr>
          <p:cNvSpPr/>
          <p:nvPr/>
        </p:nvSpPr>
        <p:spPr>
          <a:xfrm>
            <a:off x="5196578" y="1090660"/>
            <a:ext cx="32640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  =  5	         </a:t>
            </a:r>
          </a:p>
          <a:p>
            <a:pPr algn="ctr"/>
            <a:endParaRPr lang="hr-H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hr-H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AF21F111-56C6-4FCC-8103-4D960B8FDB1C}"/>
              </a:ext>
            </a:extLst>
          </p:cNvPr>
          <p:cNvCxnSpPr>
            <a:cxnSpLocks/>
          </p:cNvCxnSpPr>
          <p:nvPr/>
        </p:nvCxnSpPr>
        <p:spPr>
          <a:xfrm flipV="1">
            <a:off x="3332370" y="1917577"/>
            <a:ext cx="1981013" cy="18852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ravokutnik 8">
            <a:extLst>
              <a:ext uri="{FF2B5EF4-FFF2-40B4-BE49-F238E27FC236}">
                <a16:creationId xmlns:a16="http://schemas.microsoft.com/office/drawing/2014/main" id="{5A3B2FF4-A506-4587-83ED-BFAC5F06FD3F}"/>
              </a:ext>
            </a:extLst>
          </p:cNvPr>
          <p:cNvSpPr/>
          <p:nvPr/>
        </p:nvSpPr>
        <p:spPr>
          <a:xfrm>
            <a:off x="2733419" y="3696732"/>
            <a:ext cx="1285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naziv</a:t>
            </a:r>
          </a:p>
        </p:txBody>
      </p: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5BC29FBE-782E-4DA4-8F55-EB0A2910CBCC}"/>
              </a:ext>
            </a:extLst>
          </p:cNvPr>
          <p:cNvCxnSpPr/>
          <p:nvPr/>
        </p:nvCxnSpPr>
        <p:spPr>
          <a:xfrm flipH="1" flipV="1">
            <a:off x="6947190" y="1836361"/>
            <a:ext cx="2290439" cy="23792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Pravokutnik 13">
            <a:extLst>
              <a:ext uri="{FF2B5EF4-FFF2-40B4-BE49-F238E27FC236}">
                <a16:creationId xmlns:a16="http://schemas.microsoft.com/office/drawing/2014/main" id="{C30457D5-2CE8-496C-A884-2E859CB6E02D}"/>
              </a:ext>
            </a:extLst>
          </p:cNvPr>
          <p:cNvSpPr/>
          <p:nvPr/>
        </p:nvSpPr>
        <p:spPr>
          <a:xfrm>
            <a:off x="8644786" y="4159536"/>
            <a:ext cx="23301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vrijednost</a:t>
            </a:r>
          </a:p>
        </p:txBody>
      </p: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85ADFE73-F00F-45FE-B1C6-6D7924CE62E4}"/>
              </a:ext>
            </a:extLst>
          </p:cNvPr>
          <p:cNvCxnSpPr>
            <a:cxnSpLocks/>
          </p:cNvCxnSpPr>
          <p:nvPr/>
        </p:nvCxnSpPr>
        <p:spPr>
          <a:xfrm flipV="1">
            <a:off x="6126880" y="1781219"/>
            <a:ext cx="0" cy="30862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Pravokutnik 18">
            <a:extLst>
              <a:ext uri="{FF2B5EF4-FFF2-40B4-BE49-F238E27FC236}">
                <a16:creationId xmlns:a16="http://schemas.microsoft.com/office/drawing/2014/main" id="{646958BC-19E2-4084-B2A0-50936723F6BF}"/>
              </a:ext>
            </a:extLst>
          </p:cNvPr>
          <p:cNvSpPr/>
          <p:nvPr/>
        </p:nvSpPr>
        <p:spPr>
          <a:xfrm>
            <a:off x="3231551" y="4716195"/>
            <a:ext cx="50936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</a:t>
            </a:r>
            <a:r>
              <a:rPr lang="hr-HR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nak za pridruživanje</a:t>
            </a:r>
          </a:p>
          <a:p>
            <a:pPr algn="ctr"/>
            <a:r>
              <a:rPr lang="hr-H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vrijednosti</a:t>
            </a:r>
            <a:endParaRPr lang="hr-HR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4E465D73-263E-475D-9337-CA8005FBBC70}"/>
              </a:ext>
            </a:extLst>
          </p:cNvPr>
          <p:cNvSpPr/>
          <p:nvPr/>
        </p:nvSpPr>
        <p:spPr>
          <a:xfrm>
            <a:off x="2610174" y="5310"/>
            <a:ext cx="6627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Varijabla/nepoznanica</a:t>
            </a:r>
          </a:p>
        </p:txBody>
      </p:sp>
      <p:sp>
        <p:nvSpPr>
          <p:cNvPr id="22" name="Oblačić za govor: pravokutnik sa zaobljenim kutovima 21">
            <a:extLst>
              <a:ext uri="{FF2B5EF4-FFF2-40B4-BE49-F238E27FC236}">
                <a16:creationId xmlns:a16="http://schemas.microsoft.com/office/drawing/2014/main" id="{3B0E35C5-F6E5-4B74-BD53-403466310442}"/>
              </a:ext>
            </a:extLst>
          </p:cNvPr>
          <p:cNvSpPr/>
          <p:nvPr/>
        </p:nvSpPr>
        <p:spPr>
          <a:xfrm rot="18343303">
            <a:off x="929932" y="2053582"/>
            <a:ext cx="2050742" cy="1917577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Mi sami dajemo naziv varijabli</a:t>
            </a:r>
          </a:p>
        </p:txBody>
      </p:sp>
      <p:sp>
        <p:nvSpPr>
          <p:cNvPr id="23" name="Rezervirano mjesto broja slajda 22">
            <a:extLst>
              <a:ext uri="{FF2B5EF4-FFF2-40B4-BE49-F238E27FC236}">
                <a16:creationId xmlns:a16="http://schemas.microsoft.com/office/drawing/2014/main" id="{9383CAC8-B139-486A-9B0D-F680BC99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5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4E197C-8318-4716-9EB2-718510BD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Što je varijabla i zašto varijabla?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CA4DDA-2EB5-44BE-95E5-7A850BEFE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4757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Dio programa koji se koristi kako bi se sačuvala neka vrijednost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često u programima imamo potrebu sačuvati neke vrijednosti koje su nam potrebne za izvršavanje programa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možemo ih više puta iskoristiti i možemo mijenjati njihove vrijednosti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dio mjesta u memoriji kojem smo dali naziv i koji će nam sačuvati nešto što će nam trebati nakon pokretanja programa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CA6147F-4D5C-4E0A-8548-E4207D92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89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2DFF46-D642-4C20-9384-A73D0AC7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Usporedba s kutijom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0D0060-41AE-4816-BD0B-13EA71FE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748" y="234288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Varijabla je kao kutija u koju se spremaju stvari (u programiranju su to neke vrijednosti)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Prema potrebi te „stvari” se mogu uzeti i koristiti, mogu se mijenjati s drugim stvarima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Za naše potrebe, naše varijable će čuvati brojeve i riječi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691989D-714E-4940-8921-6640B44A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55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7C8639-2DC4-49D8-9B72-4D97A012E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Primjeri naziva varijabli: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A45BC3-E992-432A-94B5-5F743832D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r-HR" sz="2400" b="1" dirty="0"/>
          </a:p>
          <a:p>
            <a:pPr algn="ctr"/>
            <a:r>
              <a:rPr lang="hr-HR" sz="2400" b="1" dirty="0"/>
              <a:t>x=2                  y=36        X=10    Y=11</a:t>
            </a:r>
          </a:p>
          <a:p>
            <a:pPr algn="ctr"/>
            <a:r>
              <a:rPr lang="hr-HR" sz="2400" b="1" dirty="0"/>
              <a:t>Ime=„Ljubica”   duljina _a=7</a:t>
            </a:r>
          </a:p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243E9C75-F5A5-4D12-9B87-D471A17F1A2E}"/>
              </a:ext>
            </a:extLst>
          </p:cNvPr>
          <p:cNvSpPr/>
          <p:nvPr/>
        </p:nvSpPr>
        <p:spPr>
          <a:xfrm>
            <a:off x="2352154" y="3857414"/>
            <a:ext cx="708290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Nazive dajemo smisleno, </a:t>
            </a:r>
          </a:p>
          <a:p>
            <a:pPr algn="ctr"/>
            <a:r>
              <a:rPr lang="hr-HR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prema tome što će nam varijabla čuvati, </a:t>
            </a:r>
          </a:p>
          <a:p>
            <a:pPr algn="ctr"/>
            <a:r>
              <a:rPr lang="hr-HR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npr. p za površinu, o za opseg itd.</a:t>
            </a:r>
          </a:p>
          <a:p>
            <a:pPr algn="ctr"/>
            <a:endParaRPr lang="hr-H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F0A045EC-25F9-4405-B341-7408B902B701}"/>
              </a:ext>
            </a:extLst>
          </p:cNvPr>
          <p:cNvSpPr/>
          <p:nvPr/>
        </p:nvSpPr>
        <p:spPr>
          <a:xfrm>
            <a:off x="9344025" y="495300"/>
            <a:ext cx="2571750" cy="42195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hr-HR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su dvije različite varijable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D715C5AA-14E1-4EE0-9B86-9E73E6D433F8}"/>
              </a:ext>
            </a:extLst>
          </p:cNvPr>
          <p:cNvSpPr/>
          <p:nvPr/>
        </p:nvSpPr>
        <p:spPr>
          <a:xfrm>
            <a:off x="9764078" y="4735409"/>
            <a:ext cx="1771650" cy="1242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X=2</a:t>
            </a:r>
          </a:p>
          <a:p>
            <a:pPr algn="ctr"/>
            <a:r>
              <a:rPr lang="hr-H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x=2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77A4A82-CE43-4928-A665-29EC656B6128}"/>
              </a:ext>
            </a:extLst>
          </p:cNvPr>
          <p:cNvSpPr txBox="1"/>
          <p:nvPr/>
        </p:nvSpPr>
        <p:spPr>
          <a:xfrm>
            <a:off x="479394" y="5655076"/>
            <a:ext cx="490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KAKO ISPRAVNO NAPISATI NAZIV VARIJABLE?</a:t>
            </a:r>
          </a:p>
          <a:p>
            <a:r>
              <a:rPr lang="hr-HR" dirty="0"/>
              <a:t>Udžbenik, str. 53</a:t>
            </a:r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5EBA6D80-8BF8-4BE1-9626-B2BD52D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146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0E41E7-E59D-4148-B7DE-0457F9051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Što je ispravno?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07047590-9EFF-4C4D-B44B-B673EFF1C1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11373"/>
              </p:ext>
            </p:extLst>
          </p:nvPr>
        </p:nvGraphicFramePr>
        <p:xfrm>
          <a:off x="1469826" y="1783942"/>
          <a:ext cx="8126935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25676060"/>
                    </a:ext>
                  </a:extLst>
                </a:gridCol>
                <a:gridCol w="3097735">
                  <a:extLst>
                    <a:ext uri="{9D8B030D-6E8A-4147-A177-3AD203B41FA5}">
                      <a16:colId xmlns:a16="http://schemas.microsoft.com/office/drawing/2014/main" val="805273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pPr algn="ctr"/>
                      <a:r>
                        <a:rPr lang="hr-HR" dirty="0"/>
                        <a:t>NAZIV VARIJABLE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pPr algn="ctr"/>
                      <a:r>
                        <a:rPr lang="hr-HR" dirty="0"/>
                        <a:t>ISPRAVNO/NEISPRAVVNO?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33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09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Opseg trokuta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18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227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B9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444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print_c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35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opseg_trokuta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30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#opseg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15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površina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823078"/>
                  </a:ext>
                </a:extLst>
              </a:tr>
            </a:tbl>
          </a:graphicData>
        </a:graphic>
      </p:graphicFrame>
      <p:sp>
        <p:nvSpPr>
          <p:cNvPr id="7" name="Pravokutnik 6">
            <a:extLst>
              <a:ext uri="{FF2B5EF4-FFF2-40B4-BE49-F238E27FC236}">
                <a16:creationId xmlns:a16="http://schemas.microsoft.com/office/drawing/2014/main" id="{F2A03A9E-AB45-48F1-82D3-0E64BE55874E}"/>
              </a:ext>
            </a:extLst>
          </p:cNvPr>
          <p:cNvSpPr/>
          <p:nvPr/>
        </p:nvSpPr>
        <p:spPr>
          <a:xfrm>
            <a:off x="7678906" y="2665494"/>
            <a:ext cx="10244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2B13CCBA-319E-4632-BAD3-292155FB54E7}"/>
              </a:ext>
            </a:extLst>
          </p:cNvPr>
          <p:cNvSpPr/>
          <p:nvPr/>
        </p:nvSpPr>
        <p:spPr>
          <a:xfrm>
            <a:off x="7892811" y="2973686"/>
            <a:ext cx="5966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</a:t>
            </a:r>
            <a:endParaRPr lang="hr-H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95D6C8B4-7ADC-4A8F-A714-1EC42CBB70E6}"/>
              </a:ext>
            </a:extLst>
          </p:cNvPr>
          <p:cNvSpPr/>
          <p:nvPr/>
        </p:nvSpPr>
        <p:spPr>
          <a:xfrm>
            <a:off x="7963832" y="4127240"/>
            <a:ext cx="5966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</a:t>
            </a:r>
            <a:endParaRPr lang="hr-H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6F908BE2-7D64-4F6B-AD24-808949065CFD}"/>
              </a:ext>
            </a:extLst>
          </p:cNvPr>
          <p:cNvSpPr/>
          <p:nvPr/>
        </p:nvSpPr>
        <p:spPr>
          <a:xfrm>
            <a:off x="7963832" y="4828576"/>
            <a:ext cx="5966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</a:t>
            </a:r>
            <a:endParaRPr lang="hr-H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BD528CCC-86BA-459D-8363-AA4C4E036E69}"/>
              </a:ext>
            </a:extLst>
          </p:cNvPr>
          <p:cNvSpPr/>
          <p:nvPr/>
        </p:nvSpPr>
        <p:spPr>
          <a:xfrm>
            <a:off x="7892811" y="3401464"/>
            <a:ext cx="5966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</a:t>
            </a:r>
            <a:endParaRPr lang="hr-H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27F40AFE-EB2E-414E-9B5B-7A4A8715BAB4}"/>
              </a:ext>
            </a:extLst>
          </p:cNvPr>
          <p:cNvSpPr/>
          <p:nvPr/>
        </p:nvSpPr>
        <p:spPr>
          <a:xfrm>
            <a:off x="7678906" y="3776572"/>
            <a:ext cx="10244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7E0A8400-4A43-4EF2-9293-C2792B50C340}"/>
              </a:ext>
            </a:extLst>
          </p:cNvPr>
          <p:cNvSpPr/>
          <p:nvPr/>
        </p:nvSpPr>
        <p:spPr>
          <a:xfrm>
            <a:off x="7749927" y="4477908"/>
            <a:ext cx="10244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9C7FD9DF-F138-4036-B8F3-39DCE70F76E9}"/>
              </a:ext>
            </a:extLst>
          </p:cNvPr>
          <p:cNvSpPr/>
          <p:nvPr/>
        </p:nvSpPr>
        <p:spPr>
          <a:xfrm>
            <a:off x="7749927" y="5212199"/>
            <a:ext cx="10244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</a:t>
            </a:r>
          </a:p>
        </p:txBody>
      </p:sp>
      <p:sp>
        <p:nvSpPr>
          <p:cNvPr id="15" name="Rezervirano mjesto broja slajda 14">
            <a:extLst>
              <a:ext uri="{FF2B5EF4-FFF2-40B4-BE49-F238E27FC236}">
                <a16:creationId xmlns:a16="http://schemas.microsoft.com/office/drawing/2014/main" id="{BD3C5CA8-A0DF-46EC-A74B-45321BF10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238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D834AB-6F3A-4F57-B4E0-A751F97C2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Varijable koje sadrže brojčane vrijednosti mogu se koristiti u matematičkim izrazima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AABAA0-A065-4F60-A9D0-02318A65D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b="1" dirty="0"/>
              <a:t>Primjer1: - brojčane vrijednosti varijabli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C7D67C7-8422-47DC-A928-315340249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78" y="1965237"/>
            <a:ext cx="2578798" cy="3903857"/>
          </a:xfrm>
          <a:prstGeom prst="rect">
            <a:avLst/>
          </a:prstGeom>
        </p:spPr>
      </p:pic>
      <p:sp>
        <p:nvSpPr>
          <p:cNvPr id="8" name="Okvir 7">
            <a:extLst>
              <a:ext uri="{FF2B5EF4-FFF2-40B4-BE49-F238E27FC236}">
                <a16:creationId xmlns:a16="http://schemas.microsoft.com/office/drawing/2014/main" id="{4C4213D3-752C-4BFD-902D-E4F99540370A}"/>
              </a:ext>
            </a:extLst>
          </p:cNvPr>
          <p:cNvSpPr/>
          <p:nvPr/>
        </p:nvSpPr>
        <p:spPr>
          <a:xfrm>
            <a:off x="8777520" y="2173255"/>
            <a:ext cx="2938508" cy="2956264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Da bi nam </a:t>
            </a:r>
            <a:r>
              <a:rPr lang="hr-HR" b="1" dirty="0" err="1">
                <a:solidFill>
                  <a:schemeClr val="accent2">
                    <a:lumMod val="75000"/>
                  </a:schemeClr>
                </a:solidFill>
              </a:rPr>
              <a:t>Python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 ispisao vrijednost varijable, trebamo samo napisati njezin naziv i ENTER</a:t>
            </a:r>
          </a:p>
        </p:txBody>
      </p:sp>
      <p:sp>
        <p:nvSpPr>
          <p:cNvPr id="9" name="Okvir 8">
            <a:extLst>
              <a:ext uri="{FF2B5EF4-FFF2-40B4-BE49-F238E27FC236}">
                <a16:creationId xmlns:a16="http://schemas.microsoft.com/office/drawing/2014/main" id="{E6E60CFA-2625-4906-ADDA-C1501E6E845D}"/>
              </a:ext>
            </a:extLst>
          </p:cNvPr>
          <p:cNvSpPr/>
          <p:nvPr/>
        </p:nvSpPr>
        <p:spPr>
          <a:xfrm>
            <a:off x="1932836" y="2741426"/>
            <a:ext cx="2938508" cy="2956264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5400" dirty="0">
                <a:solidFill>
                  <a:schemeClr val="accent2">
                    <a:lumMod val="75000"/>
                  </a:schemeClr>
                </a:solidFill>
              </a:rPr>
              <a:t>a=5</a:t>
            </a:r>
          </a:p>
          <a:p>
            <a:pPr algn="ctr"/>
            <a:r>
              <a:rPr lang="hr-HR" sz="5400" dirty="0">
                <a:solidFill>
                  <a:schemeClr val="accent2">
                    <a:lumMod val="75000"/>
                  </a:schemeClr>
                </a:solidFill>
              </a:rPr>
              <a:t>b=2</a:t>
            </a:r>
          </a:p>
        </p:txBody>
      </p:sp>
      <p:sp>
        <p:nvSpPr>
          <p:cNvPr id="10" name="Rezervirano mjesto broja slajda 9">
            <a:extLst>
              <a:ext uri="{FF2B5EF4-FFF2-40B4-BE49-F238E27FC236}">
                <a16:creationId xmlns:a16="http://schemas.microsoft.com/office/drawing/2014/main" id="{807AF941-9CAF-49C0-93CE-FA16304D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897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D104CD-2E79-475E-A707-6CB8280B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Varijable koje sadrže znakovne vrijednosti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9F6F46-F4E8-4D3E-905D-75C9122DE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Mogu se zbrajati (+) i množiti (*)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Primjer: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EDC98EB-3EC1-4B7E-9666-985299E5B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5" y="2735343"/>
            <a:ext cx="5017930" cy="305537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DE8D4FF-3B0F-4879-83B1-B39F948B4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75" y="2735343"/>
            <a:ext cx="6546658" cy="3055379"/>
          </a:xfrm>
          <a:prstGeom prst="rect">
            <a:avLst/>
          </a:prstGeom>
        </p:spPr>
      </p:pic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5FC7206F-0388-4758-90C1-8CEA8B3C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9D25-1C14-4317-924C-F2B66B49374B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088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210</TotalTime>
  <Words>631</Words>
  <Application>Microsoft Office PowerPoint</Application>
  <PresentationFormat>Široki zaslon</PresentationFormat>
  <Paragraphs>156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Segoe UI Emoji</vt:lpstr>
      <vt:lpstr>Times New Roman</vt:lpstr>
      <vt:lpstr>Wingdings</vt:lpstr>
      <vt:lpstr>Retrospektiva</vt:lpstr>
      <vt:lpstr>VARIJABLE I PRIDRUŽIVANJE VRIJEDNOSTI </vt:lpstr>
      <vt:lpstr>PowerPoint prezentacija</vt:lpstr>
      <vt:lpstr>PowerPoint prezentacija</vt:lpstr>
      <vt:lpstr>Što je varijabla i zašto varijabla?</vt:lpstr>
      <vt:lpstr>Usporedba s kutijom</vt:lpstr>
      <vt:lpstr>Primjeri naziva varijabli:</vt:lpstr>
      <vt:lpstr>Što je ispravno?</vt:lpstr>
      <vt:lpstr>Varijable koje sadrže brojčane vrijednosti mogu se koristiti u matematičkim izrazima</vt:lpstr>
      <vt:lpstr>Varijable koje sadrže znakovne vrijednosti</vt:lpstr>
      <vt:lpstr>Programski primjer 1</vt:lpstr>
      <vt:lpstr>Rješenje primjera 1 -  (opseg_t.py)</vt:lpstr>
      <vt:lpstr>Zadatak za učenike</vt:lpstr>
      <vt:lpstr>Rješenje zadatka</vt:lpstr>
      <vt:lpstr>SAŽETAK</vt:lpstr>
      <vt:lpstr>Provjerimo što ste zapamtili</vt:lpstr>
      <vt:lpstr>PowerPoint prezentacija</vt:lpstr>
      <vt:lpstr>Domaća zadaća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VARIJABLE I NAREDBA PRIDRUŽIVANJA</dc:title>
  <dc:creator>Korisnik</dc:creator>
  <cp:lastModifiedBy>Nataša</cp:lastModifiedBy>
  <cp:revision>30</cp:revision>
  <dcterms:created xsi:type="dcterms:W3CDTF">2021-03-04T19:29:03Z</dcterms:created>
  <dcterms:modified xsi:type="dcterms:W3CDTF">2021-06-30T18:51:16Z</dcterms:modified>
</cp:coreProperties>
</file>